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E8C73-E57B-4D62-B0AE-CF498B294441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DBD42-B5F5-4493-9C2B-20FB9B69C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BC2C-D02A-4CE3-870D-6140E2F4D250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04B31-1AB7-4937-9BE7-79022A4A3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47516-43C3-4609-8C90-99D909CCD084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DF39-1220-4907-9BFB-DA74D2AFB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EBFD-53E4-4A3E-9EC0-A2A9AA73D550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6D36-15B3-41F6-A421-CF3A212D8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806A-CC7D-40C9-8681-BB5B6756C9F2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1A0B-3683-46F9-8BF4-BC42DCED0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2782A-0A4A-491E-A58D-4AFC3167138B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D3B3-2884-4645-944F-E270A2E29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821AD-E06F-46FC-98F5-2519541BB11A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10143-FF59-4692-B65F-B65B40D80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D73DB-FAFF-47E2-BF70-17DF28F29511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E5EA2-6A96-4380-8B97-199F90700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DCDE7-AF47-4BE6-9426-BAE8AAA6F834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C4AFC-F8B1-4354-BAEF-833996BE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7F53D-06AC-4F49-98DD-303DEAA0ED2F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28E87-6423-4FDE-88FB-4C264E8F2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6DB4E-A018-4F5A-A90B-C33FE2B80C43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F7469-08A0-4A83-8361-3F5D631AA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93793F-55CA-463B-967E-E5D67E141ED7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68792A-87D1-410C-A5CB-44833C9AC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88" y="1571625"/>
            <a:ext cx="6572250" cy="1570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ТЕСТИРОВАНИЕ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ДЛЯ ЧЛЕНОВ УЧАСТКОВЫХ ИЗБИРАТЕЛЬНЫХ КОМИССИЙ 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46050"/>
            <a:ext cx="91440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9. В день голосования перед началом голосования избирательные бюллетени по ведомости для выдачи избирателям выдаются: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Только секретарю участковой избирательной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Членам участковой избирательной комиссии с правом решающего и совещательного голоса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Членам участковой избирательной комиссии с правом решающего голоса, которые будут осуществлять выдачу избирательных бюллетеней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Сотруднику правоохранительных органов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695325"/>
            <a:ext cx="91440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10. В избирательную комиссию поступило письменное заявление гражданина о нарушениях законодательства о выборах. В каком виде комиссия должна дать ответ?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По указанному в заявлении телефону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Обязательно в письменном виде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Вид ответа значения не имеет, главное – провести проверку и ответить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14288"/>
            <a:ext cx="9144000" cy="660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11. В какой срок принимаются решения по жалобам, поступившим до дня голосования в период избирательной кампании, кампании референдума: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а) Решения по жалобам, поступившим до дня голосования в период избирательной кампании, кампании референдума принимаются в трехдневный срок, но не позднее дня, предшествующего дню голосования, а в день голосования или в день, следующий за днем голосования – немедленно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б) Решения по жалобам, поступившим до дня голосования в период избирательной кампании, кампании референдума принимаются в пятидневный срок, но не позднее дня, предшествующего дню голосования, а в день голосования или в день, следующий за днем голосования – немедленно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в) Решения по жалобам, поступившим до дня голосования в период избирательной кампании, кампании референдума принимаются в десятидневный срок, но не позднее дня, предшествующего дню голосования, а в день голосования или в день, следующий за днем голосования – немедленно</a:t>
            </a:r>
            <a:r>
              <a:rPr lang="ru-RU" sz="9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68300"/>
            <a:ext cx="91440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12. Если в избирательную комиссию в день голосования поступило заявление гражданина о нарушении законодательства о выборах, в какой срок ему должен быть дан ответ?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В пятидневный срок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После завершения проверки по заявлению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Немедленно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387350"/>
            <a:ext cx="914400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13. Какие бюллетени признаются недействительными при проведении голосования по одномандатному избирательному округу?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Бюллетени, в которых знаки проставлены более чем в одном квадрате, либо не проставлены ни в одном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Бюллетени, на которых подписи двух членов участковой избирательной комиссии не заверены печатью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Бюллетени, на которых не проставлены подписи двух членов участковой избирательной комиссии с правом решающего голоса и печать комиссии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87325"/>
            <a:ext cx="9144000" cy="62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14. По возвращении в помещение участковой избирательной комиссии члены участковой избирательной комиссии с правом решающего голоса, проводившие голосование вне помещения для голосования, вносят в список избирателей следующие сведения: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а) Серию и номер паспорта или документа, заменяющего паспорт, избирателя, проголосовавшего вне помещения для голосования, в соответствующей графе (графах) списка избирателей делается особая отметка: «Голосовал вне помещения для голосования», а также ставятся подписи указанных членов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б) В соответствующей графе (графах) списка избирателей делается особая отметка: «Голосовал вне помещения для голосования», а также ставятся подписи указанных членов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в) Избиратель, проголосовавший вне помещения для голосования, вычеркивается из списка избирателей, а данные в протокол об итогах голосования вносятся на основании акта, составленного членами участковой избирательной комиссии с правом решающего голоса, проводившие голосование вне помещения для голосования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377825"/>
            <a:ext cx="91440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15. При выдаче заверенной копии протокола лицам, имеющим право на ее получение, заверяющее копию лицо должно:</a:t>
            </a:r>
          </a:p>
          <a:p>
            <a:endParaRPr lang="ru-RU" sz="10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Провести сверку с первым экземпляром протокола, отметить факт выдачи заверенной копии в соответствующем реестре, расписаться, указать свои фамилию и инициалы, дату и время заверения копии и проставить печать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Расписаться и указать свои паспортные данные, а также адрес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Проставить штамп «заверено» и расписаться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663575"/>
            <a:ext cx="9144000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6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16. Каждая страница списка избирателей подписывается:</a:t>
            </a:r>
          </a:p>
          <a:p>
            <a:pPr eaLnBrk="0" hangingPunct="0">
              <a:defRPr/>
            </a:pPr>
            <a:endParaRPr lang="ru-RU" sz="26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а) Членом участковой избирательной комиссии, внесшим суммарные данные, с указанием своей фамилии и инициалов</a:t>
            </a:r>
          </a:p>
          <a:p>
            <a:pPr eaLnBrk="0" hangingPunct="0">
              <a:defRPr/>
            </a:pPr>
            <a:endParaRPr lang="ru-RU" sz="1000" dirty="0">
              <a:latin typeface="Arial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9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2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б) Председателем и секретарем участковой избирательной комиссии и заверяется печатью</a:t>
            </a:r>
          </a:p>
          <a:p>
            <a:pPr eaLnBrk="0" hangingPunct="0">
              <a:defRPr/>
            </a:pPr>
            <a:endParaRPr lang="ru-RU" sz="1050" dirty="0">
              <a:latin typeface="Arial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9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2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в) Подпись уполномоченного лица на каждой странице списка избирателей не обязательна</a:t>
            </a:r>
            <a:endParaRPr lang="ru-RU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76213"/>
            <a:ext cx="9144000" cy="632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>
              <a:buFontTx/>
              <a:buAutoNum type="arabicPeriod" startAt="17"/>
            </a:pPr>
            <a:r>
              <a:rPr lang="ru-RU" sz="24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При сортировке извлеченных из переносных и стационарных ящиков для голосования бюллетеней по голосам, поданным за каждого из кандидатов, (каждый список кандидатов), по голосам, поданным по позициям «Да» и «Нет» («За» и «Против») члены участковой избирательной комиссии с правом решающего голоса:</a:t>
            </a:r>
          </a:p>
          <a:p>
            <a:pPr marL="457200" indent="-457200">
              <a:buFontTx/>
              <a:buAutoNum type="arabicPeriod" startAt="17"/>
            </a:pP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marL="457200" indent="-457200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а) Передают бюллетени наблюдателям и другим присутствующим лицам для ознакомления с содержащимися в них отметками</a:t>
            </a:r>
          </a:p>
          <a:p>
            <a:pPr marL="457200" indent="-457200" eaLnBrk="0" hangingPunct="0"/>
            <a:endParaRPr lang="ru-RU" sz="900"/>
          </a:p>
          <a:p>
            <a:pPr marL="457200" indent="-457200" eaLnBrk="0" hangingPunct="0"/>
            <a:r>
              <a:rPr lang="ru-RU" sz="2400"/>
              <a:t>б) Не вправе оглашать содержащиеся в них отметки или предоставлять их для какого-либо контроля присутствующим лицам</a:t>
            </a:r>
          </a:p>
          <a:p>
            <a:pPr marL="457200" indent="-457200" eaLnBrk="0" hangingPunct="0"/>
            <a:endParaRPr lang="ru-RU" sz="900"/>
          </a:p>
          <a:p>
            <a:pPr marL="457200" indent="-457200" eaLnBrk="0" hangingPunct="0"/>
            <a:r>
              <a:rPr lang="ru-RU" sz="2400"/>
              <a:t>в) Оглашают содержащиеся в каждом из бюллетеней отметки и представляют их для визуального контроля всем присутствующим лицам</a:t>
            </a:r>
            <a:endParaRPr lang="ru-RU" sz="900"/>
          </a:p>
          <a:p>
            <a:pPr marL="457200" indent="-457200" eaLnBrk="0" hangingPunct="0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00013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>
              <a:buFontTx/>
              <a:buAutoNum type="arabicPeriod" startAt="17"/>
            </a:pPr>
            <a:r>
              <a:rPr lang="ru-RU" sz="24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При сортировке извлеченных из переносных и стационарных ящиков для голосования бюллетеней по голосам, поданным за каждого из кандидатов, (каждый список кандидатов), по голосам, поданным по позициям «Да» и «Нет» («За» и «Против») члены участковой избирательной комиссии с правом решающего голоса:</a:t>
            </a:r>
          </a:p>
          <a:p>
            <a:pPr marL="457200" indent="-457200">
              <a:buFontTx/>
              <a:buAutoNum type="arabicPeriod" startAt="17"/>
            </a:pP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marL="457200" indent="-457200" eaLnBrk="0" hangingPunct="0"/>
            <a:r>
              <a:rPr lang="ru-RU" sz="2400">
                <a:ea typeface="Calibri" pitchFamily="34" charset="0"/>
                <a:cs typeface="Times New Roman" pitchFamily="18" charset="0"/>
              </a:rPr>
              <a:t>а) Передают бюллетени наблюдателям и другим присутствующим лицам для ознакомления с содержащимися в них отметками</a:t>
            </a:r>
          </a:p>
          <a:p>
            <a:pPr marL="457200" indent="-457200" eaLnBrk="0" hangingPunct="0"/>
            <a:endParaRPr lang="ru-RU" sz="900"/>
          </a:p>
          <a:p>
            <a:pPr marL="457200" indent="-457200" eaLnBrk="0" hangingPunct="0"/>
            <a:r>
              <a:rPr lang="ru-RU" sz="2400"/>
              <a:t>б) Не вправе оглашать содержащиеся в них отметки или предоставлять их для какого-либо контроля присутствующим лицам</a:t>
            </a:r>
          </a:p>
          <a:p>
            <a:pPr marL="457200" indent="-457200" eaLnBrk="0" hangingPunct="0"/>
            <a:endParaRPr lang="ru-RU" sz="900"/>
          </a:p>
          <a:p>
            <a:pPr marL="457200" indent="-457200" eaLnBrk="0" hangingPunct="0"/>
            <a:r>
              <a:rPr lang="ru-RU" sz="2400"/>
              <a:t>в) Оглашают содержащиеся в каждом из бюллетеней отметки и представляют их для визуального контроля всем присутствующим лицам</a:t>
            </a:r>
            <a:endParaRPr lang="ru-RU" sz="900"/>
          </a:p>
          <a:p>
            <a:pPr marL="457200" indent="-457200" eaLnBrk="0" hangingPunct="0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75" y="0"/>
            <a:ext cx="25860375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Кто несет ответственность за соответствие в полном</a:t>
            </a:r>
          </a:p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     объеме данных, содержащихся в копии протокола </a:t>
            </a:r>
          </a:p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     об итогах голосования, данным, содержащимся </a:t>
            </a:r>
          </a:p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     в протоколе, подписанном в установленном порядке </a:t>
            </a:r>
          </a:p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     членами участковой избирательной комиссии?</a:t>
            </a:r>
            <a:endParaRPr lang="ru-RU" sz="900"/>
          </a:p>
          <a:p>
            <a:pPr eaLnBrk="0" hangingPunct="0"/>
            <a:endParaRPr lang="ru-RU" sz="2600"/>
          </a:p>
          <a:p>
            <a:pPr eaLnBrk="0" hangingPunct="0"/>
            <a:r>
              <a:rPr lang="ru-RU" sz="2600"/>
              <a:t>а) Председатель участковой избирательной комиссии</a:t>
            </a:r>
            <a:endParaRPr lang="ru-RU" sz="900"/>
          </a:p>
          <a:p>
            <a:pPr eaLnBrk="0" hangingPunct="0"/>
            <a:endParaRPr lang="ru-RU" sz="2600"/>
          </a:p>
          <a:p>
            <a:pPr eaLnBrk="0" hangingPunct="0"/>
            <a:r>
              <a:rPr lang="ru-RU" sz="2600"/>
              <a:t>б) Лицо, заверившее указанную копию протокола</a:t>
            </a:r>
            <a:endParaRPr lang="ru-RU" sz="900"/>
          </a:p>
          <a:p>
            <a:pPr eaLnBrk="0" hangingPunct="0"/>
            <a:endParaRPr lang="ru-RU" sz="2600"/>
          </a:p>
          <a:p>
            <a:pPr eaLnBrk="0" hangingPunct="0"/>
            <a:r>
              <a:rPr lang="ru-RU" sz="2600"/>
              <a:t>в) Председатель, заместитель председателя </a:t>
            </a:r>
          </a:p>
          <a:p>
            <a:pPr eaLnBrk="0" hangingPunct="0"/>
            <a:r>
              <a:rPr lang="ru-RU" sz="2600"/>
              <a:t>    и секретарь участковой избирательной комиссии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663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19. В случае, если наблюдатель препятствует работе участковой избирательной комиссии или своими действиями нарушает тайну волеизъявления избирателей, может ли он быть удален из помещения для голосования?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на основании мотивированного решения участковой избирательной комиссии или вышестоящей комиссии, изложенного в письменной форме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на основании мотивированного решения председателя участковой избирательной комиссии, изложенного в письменной форме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Да, на основании постановления должностного лица органа внутренних дел, согласованного с председателем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Нет, не может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252413"/>
            <a:ext cx="9144000" cy="54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20. Председатель участковой избирательной комиссии обязан объявить о том, что члены этой комиссии будут проводить голосование вне помещения для голосования, не позднее чем: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За один час до предстоящего выезда (выхода) членов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За 45 минут до предстоящего выезда (выхода) членов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За 30 минут до предстоящего выезда (выхода) членов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Этот вопрос в федеральном законодательстве не урегулирован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31775"/>
            <a:ext cx="9144000" cy="571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21. Когда в помещении для голосования вывешивается увеличенная форма протокола участковой избирательной комиссии об итогах голосования: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За один час до окончания времени голосования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До начала голосования и должна находиться в поле зрения членов участковой избирательной комиссии, наблюдателей и на расстоянии, необходимом для восприятия  содержащейся в ней информации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После окончания времени голосования перед началом подсчета голосов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31750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22. Заверение копий протоколов и иных документов избирательной комиссии, выдаваемых наблюдателю, производится:</a:t>
            </a:r>
          </a:p>
          <a:p>
            <a:endParaRPr lang="ru-RU" sz="10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Председателем, заместителем председателя или секретарем избирательной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Только председателем избирательной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Любым уполномоченным на то решением комиссии членом избирательной комиссии с правом решающего голоса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-79375"/>
            <a:ext cx="9144000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23. На скольких листах составляется протокол участковой избирательной комиссии?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а) Каких-либо ограничений не установлено, при условии, что каждый лист должен быть пронумерован, подписан всеми присутствующими членами участковой избирательной комиссии с правом решающего голоса и заверен печатью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б) Протокол участковой избирательной комиссии об итогах голосования должен быть составлен на одном листе. В исключительных случаях протокол может быть составлен более чем на одном листе, при этом каждый лист должен быть пронумерован, подписан всеми присутствующими членами участковой избирательной комиссии с правом решающего голоса и заверен печатью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200">
                <a:ea typeface="Calibri" pitchFamily="34" charset="0"/>
                <a:cs typeface="Times New Roman" pitchFamily="18" charset="0"/>
              </a:rPr>
              <a:t>в) Протокол участковой избирательной комиссии об итогах голосования должен быть составлен на одном листе, который подписывается всеми присутствующими членами участковой избирательной комиссии с правом решающего голоса и заверяется печатью участковой избирательной комиссии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342900"/>
            <a:ext cx="914400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24. Должны ли указываться в направлении, выданном наблюдателю, его паспортные данные?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в любом случае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кроме случая, когда к направлению прилагается копия паспорта или документа, заменяющего паспорт гражданина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Да, если этого потребует соответствующая избирательная комиссия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Указание паспортных данных наблюдателя в направлении не является обязательным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14313"/>
            <a:ext cx="914400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25. Могут ли для снабжения письменными принадлежностями кабин или иных специально оборудованных мест для тайного голосования использоваться карандаши?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в любом случае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если в распоряжении участковой избирательной комиссии не имеется иных письменных принадлежностей, о чем составляется акт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Нет, не могут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209550"/>
            <a:ext cx="91440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26. Когда членами участковой избирательной комиссии производится проверка контрольных соотношений данных, внесенных в протокол об итогах голосования: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В ходе внесения соответствующих данных в протокол об итогах голосования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Непосредственно после внесения соответствующих данных в протокол об итогах голосования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После окончания подсчета голосов избирателей и ознакомления членов участковой избирательной комиссии с правом совещательного голоса и наблюдателей с рассортированными бюллетенями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60350"/>
            <a:ext cx="9144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27. При получении избирательного бюллетеня на избирательном участке, а также в случае проведения голосования одновременно по нескольким бюллетеням избиратель проставляет в списке избирателей: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Серию и номер своего паспорта или документа, заменяющего паспорт гражданина, расписывается за каждый бюллетень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Серию и номер своего паспорта или документа, заменяющего паспорт гражданина, адрес места жительства, дату рождения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Фамилию, имя, отчество, адрес места жительства, дату рождения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5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28. Каким образом подсчитываются рассортированные отдельно по каждому кандидату, списку кандидатов, по позициям «Да» и «Нет» («За» и «Против») бюллетени установленной формы?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а) Одновременно всеми членами участковой избирательной комиссии всех пачек бюллетеней с оглашением окончательного результата подсчета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б) Путем перекладывания бюллетеней по одному из одной части пачки в другую таким образом, чтобы лица, присутствующие при подсчете, могли увидеть отметку избирателя в каждом бюллетене. При этом одновременный подсчет бюллетеней из разных пачек не допускается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в) Председателем, заместителем председателя и секретарем участковой избирательной комиссии в произвольном порядке с оглашением окончательного результата подсчета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0" y="142875"/>
            <a:ext cx="9144000" cy="650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2. Куда направляются заявления, жалобы граждан о нарушениях законодательства о выборах, поступившие в комиссию в день голосования и рассмотренные до установления итогов голосования: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Председатель избирательной комиссии доводит до сведения присутствующих при подсчете голосов избирателей информацию о жалобах (заявлениях), поступивших в участковую избирательную комиссию, которые, совместно с реестром учета жалоб (заявлений) направляются для учета и контроля в вышестоящую избирательную комиссию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Жалобы (заявления) направляются в органы прокуратуры в порядке надзора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Жалобы (заявления) приобщаются к протоколу об итогах голосования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466725"/>
            <a:ext cx="91440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29. Если комплекс обработки избирательных бюллетеней не принимает бюллетень, заполненный избирателем, так как он его «зажевал», смял и т.д. и избиратель отказался от голосования</a:t>
            </a:r>
          </a:p>
          <a:p>
            <a:endParaRPr lang="ru-RU" sz="10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Бюллетень признается недействительным</a:t>
            </a:r>
          </a:p>
          <a:p>
            <a:pPr eaLnBrk="0" hangingPunct="0"/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После установления итогов голосования при помощи комплекса обработки избирательных бюллетеней участковой избирательной комиссии принимает решение и составляет обычный протокол, прибавляя этот голос избирателя</a:t>
            </a:r>
          </a:p>
          <a:p>
            <a:pPr eaLnBrk="0" hangingPunct="0"/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Бюллетень признается испорченным и погашается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190500"/>
            <a:ext cx="9144000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30. Возможно ли одновременное осуществление своих полномочий в помещении для голосования несколькими наблюдателями, представляющими интересы одного зарегистрированного кандидата?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при условии, что наблюдателей не более двух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при условии, что наблюдателей не более трех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Нет, это запрещено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Соответствующие ограничения законом не установлены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06375"/>
            <a:ext cx="9144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31. Непосредственный подсчет голосов избирателей по находящимся в ящиках для голосования бюллетеням производится: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Членами участковой избирательной комиссии с правом решающего и с правом совещательного голоса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Только членами участковой избирательной комиссии с правом решающего голоса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Только председателем участковой избирательной комиссии</a:t>
            </a:r>
            <a:r>
              <a:rPr lang="ru-RU" sz="9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84138"/>
            <a:ext cx="9144000" cy="641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5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32. Как опечатывается пустой стационарный ящик для голосования в день голосования перед началом голосования?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а) В порядке, устанавливаемом решением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б) Печатью участковой избирательной комиссии не позднее, чем за 10 минут до начала времени голосования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в) Печатью участковой избирательной комиссии после предъявления его председателем этой избирательной комиссии к осмотру членам комиссии, присутствующим избирателям и другим лицам, указанным в пункте 3 статьи 30 Федерального закона «Об основных гарантиях избирательного права и права на участие в референдуме граждан Российской Федерации»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500">
                <a:ea typeface="Calibri" pitchFamily="34" charset="0"/>
                <a:cs typeface="Times New Roman" pitchFamily="18" charset="0"/>
              </a:rPr>
              <a:t>г) Стационарный ящик для голосования не опечатывается</a:t>
            </a:r>
            <a:r>
              <a:rPr lang="ru-RU" sz="9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244475"/>
            <a:ext cx="91440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33. Когда вышестоящая избирательная комиссия передает участковым избирательным комиссиям бюллетени?</a:t>
            </a:r>
          </a:p>
          <a:p>
            <a:endParaRPr lang="ru-RU" sz="11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Сразу после формирования участковой избирательной комиссии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Одновременно с передачей участковым избирательным комиссиям первых экземпляров списков избирателей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Не позднее, чем за один день до дня голосования (в том числе досрочного голосования)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300038"/>
            <a:ext cx="9144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34. Протокол участковой избирательной комиссии об итогах голосования считается действительным, если он подписан: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Председателем, заместителем председателя и секретарем участковой избирательной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Председателем участковой избирательной комиссии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Всеми членами либо большинством от установленного числа членов участковой избирательной комиссии с правом решающего голоса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39688"/>
            <a:ext cx="91440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3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35. В каких случаях участковая избирательная комиссия, использовавшая техническое средство подсчета голосов, вправе принять решение о проведении ручного подсчета голосов?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300">
                <a:ea typeface="Calibri" pitchFamily="34" charset="0"/>
                <a:cs typeface="Times New Roman" pitchFamily="18" charset="0"/>
              </a:rPr>
              <a:t>а) По требованию членов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300">
                <a:ea typeface="Calibri" pitchFamily="34" charset="0"/>
                <a:cs typeface="Times New Roman" pitchFamily="18" charset="0"/>
              </a:rPr>
              <a:t>б) По требованию лиц, присутствовавших при подсчете голосов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300">
                <a:ea typeface="Calibri" pitchFamily="34" charset="0"/>
                <a:cs typeface="Times New Roman" pitchFamily="18" charset="0"/>
              </a:rPr>
              <a:t>в) В случае поступления обоснованных жалоб (заявлений) лиц, присутствовавших при непосредственном подсчете голосов. После завершения работы со списком избирателей участковой избирательной комиссией проводится проверка контрольных соотношений данных, внесенных в протокол об итогах голосования. И в случае, если указанные контрольные соотношения не выполняются, участковая избирательная комиссия принимает решение о дополнительном подсчете по всем или по отдельным строкам протокола об итогах голосования, в том числе о дополнительном ручном подсчете бюллетеней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300">
                <a:ea typeface="Calibri" pitchFamily="34" charset="0"/>
                <a:cs typeface="Times New Roman" pitchFamily="18" charset="0"/>
              </a:rPr>
              <a:t>г) По решению вышестоящей комиссии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295275"/>
            <a:ext cx="9144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36. Разрешается ли вносить какие-либо изменения в списки избирателей, участников референдума после окончания голосования и начала подсчета голосов избирателей, участников референдума?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по требованию избирателя, участника референдума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если соответствующее решение примет вышестоящая комиссия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Нет, это запрещено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84150"/>
            <a:ext cx="914400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37. Прежде чем вскрыть стационарный ящик для голосования для извлечения находящихся в нем бюллетеней, члены участковой избирательной комиссии должны: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Проверить неповрежденность на нем печатей (пломб)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Составить акт о вскрытии стационарного ящика для голосования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Устно уведомить об этом каждого наблюдателя, находящегося в помещении, где производится подсчет голосов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428625"/>
            <a:ext cx="9144000" cy="552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38. Первый экземпляр протокола участковой избирательной комиссии об итогах голосования направляется:</a:t>
            </a:r>
          </a:p>
          <a:p>
            <a:endParaRPr lang="ru-RU" sz="12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В вышестоящую избирательную комиссию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В местную администрацию соответствующего муниципального образования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Кандидатам и избирательным объединениям, участвовавшим в выборах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В редакции средств массовой информации для опубликования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3. Каковы действия участковой избирательной комиссии при выявлении неточности (описки) в протоколе об итогах голосования после его подписания и направления его первого экземпляра в вышестоящую избирательную комиссию?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Вносятся изменения во второй экземпляр протокола об итогах голосования и делается запись «Исправленному верить»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Заполняется новый бланк протокола об итогах голосования и делается на нем отметка «Повторный»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Проводится заседание участковой избирательной комиссии по вопросу внесения уточнений в протокол об итогах голосования, после чего составляется новый протокол, на котором делается отметка «Повторный», первый экземпляр которого незамедлительно направляется в вышестоящую избирательную комиссию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482600"/>
            <a:ext cx="91440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39. Если избиратель не опустил бюллетень в ящик для голосования и вынес его из помещения для голосования, является ли этот бюллетень утраченным и надо ли его учитывать в строке 12 протокола об итогах голосования?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такой бюллетень является утраченным и учитывается в строке 12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Нет, такой бюллетень не является утраченным и не учитывается в строке 12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352425"/>
            <a:ext cx="9144000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40 . Каковы действия участковой избирательной комиссии, если в комиссию в день голосования поступило заявление гражданина об утере открепительного удостоверения?</a:t>
            </a:r>
          </a:p>
          <a:p>
            <a:endParaRPr lang="ru-RU" sz="12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Выдать избирателю избирательный бюллетень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Рассмотреть вопрос на заседании участковой избирательной комиссии и предложить избирателю получить в соответствующей участковой избирательной комиссии дубликат открепительного удостоверения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Отказать в выдаче избирательного бюллетеня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85750"/>
            <a:ext cx="914400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4. Какую форму должно иметь обращение избирателя в участковую избирательную комиссию о предоставлении ему возможности проголосовать вне помещения для голосования?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Только письменное заявление, поданное лично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Только устное обращение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Письменное заявление или устное обращение </a:t>
            </a: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    (в том числе переданное при содействии других лиц)</a:t>
            </a:r>
          </a:p>
          <a:p>
            <a:pPr eaLnBrk="0" hangingPunct="0"/>
            <a:endParaRPr lang="ru-RU" sz="12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Этот вопрос законодательством о выборах не      урегулирован</a:t>
            </a:r>
            <a:r>
              <a:rPr lang="ru-RU" sz="9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5. Вправе ли член участковой избирательной комиссии оказать помощь в заполнении бюллетеня избирателю, который не имеет возможности этого сделать самостоятельно и просит оказать ему такую помощь?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Да, при условии составления акта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Да, с разрешения председателя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Да, с уведомлением членов участковой избирательной комиссии, присутствующих наблюдателей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г) Нет, не в праве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446088"/>
            <a:ext cx="900112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6. Каковы действия участковой избирательной комиссии в случае отсутствия одного из членов комиссии с правом решающего голоса при подписании протокола?</a:t>
            </a: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За отсутствующего члена участковой избирательной комиссии расписывается председатель участковой избирательной комиссии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В протоколе указывается причина его отсутствия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За отсутствующего члена участковой избирательной комиссии расписывается секретарь участковой избирательной комиссии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52388"/>
            <a:ext cx="9144000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7. В случае проведения на избирательном участке досрочного голосования отдельных групп избирателей председатель участковой избирательной комиссии перед началом голосования в день голосования: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ea typeface="Calibri" pitchFamily="34" charset="0"/>
                <a:cs typeface="Times New Roman" pitchFamily="18" charset="0"/>
              </a:rPr>
              <a:t>а) Предъявляет акты о проведении досрочного голосования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ea typeface="Calibri" pitchFamily="34" charset="0"/>
                <a:cs typeface="Times New Roman" pitchFamily="18" charset="0"/>
              </a:rPr>
              <a:t>б) Сообщает об общем количестве избирателей, проголосовавших досрочно, в том числе в помещении территориальной избирательной комиссии, избирательной комиссии муниципального образования, предъявляет для визуального ознакомления запечатанные конверты с бюллетенями и список досрочно проголосовавших избирателей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ea typeface="Calibri" pitchFamily="34" charset="0"/>
                <a:cs typeface="Times New Roman" pitchFamily="18" charset="0"/>
              </a:rPr>
              <a:t>в) Вскрывает конверт с бюллетенями избирателей, проголосовавших досрочно, на оборотной стороне бюллетеня ставит печать участковой избирательной комиссии, опускает бюллетени в стационарный ящик для голосования</a:t>
            </a: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ea typeface="Calibri" pitchFamily="34" charset="0"/>
                <a:cs typeface="Times New Roman" pitchFamily="18" charset="0"/>
              </a:rPr>
              <a:t>г) Сообщает об общем количестве избирателей, проголосовавших досрочно, в том числе в помещении территориальной избирательной комиссии, избирательной комиссии муниципального образования, предъявляет для визуального ознакомления запечатанные конверты с бюллетенями и список досрочно проголосовавших избирателей, вскрывает поочередно каждый конверт, опускает бюллетени в стационарный ящик для голосования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71475"/>
            <a:ext cx="91440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60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8. Какой орган вправе отменить решение нижестоящей избирательной комиссии об итогах голосования после установления итогов голосования, определения результатов выборов вышестоящей избирательной комиссией?</a:t>
            </a:r>
          </a:p>
          <a:p>
            <a:endParaRPr lang="ru-RU" sz="26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а) Указанная вышестоящая избирательная комиссия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б) Указанная нижестоящая избирательная комиссия</a:t>
            </a:r>
          </a:p>
          <a:p>
            <a:pPr eaLnBrk="0" hangingPunct="0"/>
            <a:endParaRPr lang="ru-RU" sz="2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ea typeface="Calibri" pitchFamily="34" charset="0"/>
                <a:cs typeface="Times New Roman" pitchFamily="18" charset="0"/>
              </a:rPr>
              <a:t>в) Только суд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</TotalTime>
  <Words>2594</Words>
  <Application>Microsoft Office PowerPoint</Application>
  <PresentationFormat>Экран (4:3)</PresentationFormat>
  <Paragraphs>364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41</vt:i4>
      </vt:variant>
    </vt:vector>
  </HeadingPairs>
  <TitlesOfParts>
    <vt:vector size="56" baseType="lpstr">
      <vt:lpstr>Franklin Gothic Book</vt:lpstr>
      <vt:lpstr>Arial</vt:lpstr>
      <vt:lpstr>Franklin Gothic Medium</vt:lpstr>
      <vt:lpstr>Wingdings 2</vt:lpstr>
      <vt:lpstr>Calibri</vt:lpstr>
      <vt:lpstr>Times New Roman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ТИК Пролетарского района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 Дмитриевна</dc:creator>
  <cp:lastModifiedBy>Есенин</cp:lastModifiedBy>
  <cp:revision>54</cp:revision>
  <dcterms:created xsi:type="dcterms:W3CDTF">2013-11-13T16:53:09Z</dcterms:created>
  <dcterms:modified xsi:type="dcterms:W3CDTF">2013-11-14T12:19:43Z</dcterms:modified>
</cp:coreProperties>
</file>